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7" r:id="rId3"/>
    <p:sldId id="293" r:id="rId4"/>
    <p:sldId id="294" r:id="rId5"/>
    <p:sldId id="291" r:id="rId6"/>
    <p:sldId id="295" r:id="rId7"/>
    <p:sldId id="281" r:id="rId8"/>
    <p:sldId id="282" r:id="rId9"/>
    <p:sldId id="290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C6D239A-10CB-4BC7-B0CB-01115C86C49B}">
          <p14:sldIdLst>
            <p14:sldId id="256"/>
            <p14:sldId id="277"/>
            <p14:sldId id="293"/>
            <p14:sldId id="294"/>
            <p14:sldId id="291"/>
            <p14:sldId id="295"/>
            <p14:sldId id="281"/>
            <p14:sldId id="282"/>
            <p14:sldId id="290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54" autoAdjust="0"/>
    <p:restoredTop sz="60134" autoAdjust="0"/>
  </p:normalViewPr>
  <p:slideViewPr>
    <p:cSldViewPr>
      <p:cViewPr varScale="1">
        <p:scale>
          <a:sx n="45" d="100"/>
          <a:sy n="45" d="100"/>
        </p:scale>
        <p:origin x="-19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682" cy="46418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241" tIns="46621" rIns="93241" bIns="46621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136" y="0"/>
            <a:ext cx="3037682" cy="46418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241" tIns="46621" rIns="93241" bIns="46621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27"/>
            <a:ext cx="3037682" cy="46418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241" tIns="46621" rIns="93241" bIns="46621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136" y="8830627"/>
            <a:ext cx="3037682" cy="46418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241" tIns="46621" rIns="93241" bIns="46621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66C192D-C487-404D-A923-F109B2F87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795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682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136" y="0"/>
            <a:ext cx="3037682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FD3765A-9926-412D-8E41-D17DD56F92D3}" type="datetimeFigureOut">
              <a:rPr lang="en-US"/>
              <a:pPr>
                <a:defRPr/>
              </a:pPr>
              <a:t>1/2/2013</a:t>
            </a:fld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883" y="4416109"/>
            <a:ext cx="5608636" cy="41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27"/>
            <a:ext cx="3037682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136" y="8830627"/>
            <a:ext cx="3037682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6911641-9FD0-4216-B060-4FE1EBA47B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00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911641-9FD0-4216-B060-4FE1EBA47BE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911641-9FD0-4216-B060-4FE1EBA47B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67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aseline="0" dirty="0" smtClean="0"/>
              <a:t>Current </a:t>
            </a:r>
            <a:r>
              <a:rPr lang="en-US" baseline="0" dirty="0" smtClean="0"/>
              <a:t>versions of all templates available here. 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aseline="0" dirty="0" smtClean="0"/>
              <a:t>Current versions of all templates available here. 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100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911641-9FD0-4216-B060-4FE1EBA47BE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370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934FC-99B5-4E30-BFB3-F3921F8856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236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30A96-82EF-43E0-B901-DCAB0AF23C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5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236C4-8B20-4768-8676-ED9EF789C2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72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57C49-E88D-4265-9C05-DA02514295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35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CF999-8D99-4A4C-8E50-A14C4A7A7D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45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BE286D-8483-43FE-B2F9-994A1F5523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6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208C21-A703-461D-86C6-E7436335E9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26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1A89F-B67A-48B0-A225-232D2A0107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01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59D1A7-F6F8-4774-9225-B47BC523FE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969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19648-0398-491A-AD1F-79FD1EA61C6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0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9367CD-E582-4C84-B8EA-7241742F86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08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183B8DA-9A76-4347-8A4B-8A2EDE2DDA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69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tnstopshiv.org/news/studies/mtn02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mtn020mgmt@mtnstopshiv.or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tnnetworklab@mtnstopshiv.org" TargetMode="External"/><Relationship Id="rId5" Type="http://schemas.openxmlformats.org/officeDocument/2006/relationships/hyperlink" Target="mailto:mtn020regulatoyr@mtnstopshiv.org" TargetMode="External"/><Relationship Id="rId4" Type="http://schemas.openxmlformats.org/officeDocument/2006/relationships/hyperlink" Target="mailto:mtn020safetymd@mtnstopshiv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sz="4000" b="1" dirty="0" smtClean="0"/>
              <a:t> ASPIRE Resources and Communications	</a:t>
            </a:r>
          </a:p>
        </p:txBody>
      </p:sp>
      <p:pic>
        <p:nvPicPr>
          <p:cNvPr id="3076" name="Picture 4" descr="MTN LOGO_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5389562"/>
            <a:ext cx="1984375" cy="117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84188" y="409872"/>
            <a:ext cx="8382000" cy="762000"/>
          </a:xfrm>
        </p:spPr>
        <p:txBody>
          <a:bodyPr/>
          <a:lstStyle/>
          <a:p>
            <a:pPr eaLnBrk="1" hangingPunct="1"/>
            <a:r>
              <a:rPr lang="en-US" b="1" dirty="0" smtClean="0"/>
              <a:t>MTN Website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828800"/>
            <a:ext cx="8229600" cy="4302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2400" i="1" dirty="0" smtClean="0"/>
          </a:p>
          <a:p>
            <a:pPr eaLnBrk="1" hangingPunct="1">
              <a:buFont typeface="Wingdings" pitchFamily="2" charset="2"/>
              <a:buNone/>
            </a:pPr>
            <a:endParaRPr lang="en-US" sz="2400" i="1" dirty="0" smtClean="0"/>
          </a:p>
          <a:p>
            <a:pPr eaLnBrk="1" hangingPunct="1">
              <a:buFont typeface="Wingdings" pitchFamily="2" charset="2"/>
              <a:buNone/>
            </a:pPr>
            <a:endParaRPr lang="en-US" sz="2400" i="1" dirty="0" smtClean="0"/>
          </a:p>
        </p:txBody>
      </p:sp>
      <p:pic>
        <p:nvPicPr>
          <p:cNvPr id="19460" name="Picture 4" descr="MTN LOGO_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6096000"/>
            <a:ext cx="1169988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56" y="1664017"/>
            <a:ext cx="8724632" cy="5125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792480" y="1202352"/>
            <a:ext cx="38067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http://www.mtnstopshiv.org</a:t>
            </a:r>
            <a:r>
              <a:rPr lang="en-US" dirty="0"/>
              <a:t>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MTN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Studies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sym typeface="Wingdings" pitchFamily="2" charset="2"/>
              </a:rPr>
              <a:t> to get to ASPIRE’s webpage (or for any other protocol)</a:t>
            </a: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sym typeface="Wingdings" pitchFamily="2" charset="2"/>
              </a:rPr>
              <a:t>Newsroom  from MTN communications,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sym typeface="Wingdings" pitchFamily="2" charset="2"/>
              </a:rPr>
              <a:t>ASPIRE page: </a:t>
            </a:r>
            <a:r>
              <a:rPr lang="en-US" sz="2800" dirty="0">
                <a:solidFill>
                  <a:schemeClr val="accent4"/>
                </a:solidFill>
                <a:sym typeface="Wingdings" pitchFamily="2" charset="2"/>
                <a:hlinkClick r:id="rId3"/>
              </a:rPr>
              <a:t>http://</a:t>
            </a:r>
            <a:r>
              <a:rPr lang="en-US" sz="2800" dirty="0" smtClean="0">
                <a:solidFill>
                  <a:schemeClr val="accent4"/>
                </a:solidFill>
                <a:sym typeface="Wingdings" pitchFamily="2" charset="2"/>
                <a:hlinkClick r:id="rId3"/>
              </a:rPr>
              <a:t>www.mtnstopshiv.org/news/studies/mtn020</a:t>
            </a:r>
            <a:endParaRPr lang="en-US" sz="2800" dirty="0" smtClean="0">
              <a:solidFill>
                <a:schemeClr val="accent4"/>
              </a:solidFill>
              <a:sym typeface="Wingdings" pitchFamily="2" charset="2"/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4"/>
              </a:solidFill>
              <a:sym typeface="Wingdings" pitchFamily="2" charset="2"/>
            </a:endParaRPr>
          </a:p>
          <a:p>
            <a:pPr marL="0" indent="0">
              <a:buNone/>
            </a:pPr>
            <a:endParaRPr lang="en-US" dirty="0" smtClean="0">
              <a:sym typeface="Wingdings" pitchFamily="2" charset="2"/>
            </a:endParaRP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962400"/>
            <a:ext cx="7535022" cy="2895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465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MTN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656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sym typeface="Wingdings" pitchFamily="2" charset="2"/>
              </a:rPr>
              <a:t>People  look up specific people, who is on a particular alias list</a:t>
            </a:r>
          </a:p>
          <a:p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Resources and Links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  <a:sym typeface="Wingdings" pitchFamily="2" charset="2"/>
              </a:rPr>
              <a:t> MTN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sym typeface="Wingdings" pitchFamily="2" charset="2"/>
              </a:rPr>
              <a:t>MOP, training videos (see particularly OSOM rapid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  <a:sym typeface="Wingdings" pitchFamily="2" charset="2"/>
              </a:rPr>
              <a:t>trich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sym typeface="Wingdings" pitchFamily="2" charset="2"/>
              </a:rPr>
              <a:t> test training video</a:t>
            </a:r>
            <a:endParaRPr lang="en-US" dirty="0">
              <a:solidFill>
                <a:schemeClr val="accent4">
                  <a:lumMod val="50000"/>
                </a:schemeClr>
              </a:solidFill>
              <a:sym typeface="Wingdings" pitchFamily="2" charset="2"/>
            </a:endParaRPr>
          </a:p>
          <a:p>
            <a:pPr marL="0" indent="0">
              <a:buNone/>
            </a:pPr>
            <a:endParaRPr lang="en-US" dirty="0" smtClean="0">
              <a:sym typeface="Wingdings" pitchFamily="2" charset="2"/>
            </a:endParaRP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954399"/>
            <a:ext cx="7653201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Left Arrow 3"/>
          <p:cNvSpPr/>
          <p:nvPr/>
        </p:nvSpPr>
        <p:spPr>
          <a:xfrm>
            <a:off x="7543800" y="6357556"/>
            <a:ext cx="871401" cy="31584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10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382000" cy="762000"/>
          </a:xfrm>
        </p:spPr>
        <p:txBody>
          <a:bodyPr/>
          <a:lstStyle/>
          <a:p>
            <a:pPr eaLnBrk="1" hangingPunct="1"/>
            <a:r>
              <a:rPr lang="en-US" b="1" dirty="0" smtClean="0"/>
              <a:t>ASPIRE Website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81400" y="1371600"/>
            <a:ext cx="8229600" cy="4302125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http://www.mtnstopshiv.org/studies/3614</a:t>
            </a:r>
          </a:p>
        </p:txBody>
      </p:sp>
      <p:pic>
        <p:nvPicPr>
          <p:cNvPr id="19460" name="Picture 4" descr="MTN LOGO_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6096000"/>
            <a:ext cx="1169988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71600"/>
            <a:ext cx="2690446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133600"/>
            <a:ext cx="5864935" cy="3638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ight Arrow 1"/>
          <p:cNvSpPr/>
          <p:nvPr/>
        </p:nvSpPr>
        <p:spPr>
          <a:xfrm>
            <a:off x="304800" y="2971800"/>
            <a:ext cx="685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9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04800"/>
            <a:ext cx="8382000" cy="762000"/>
          </a:xfrm>
        </p:spPr>
        <p:txBody>
          <a:bodyPr/>
          <a:lstStyle/>
          <a:p>
            <a:pPr eaLnBrk="1" hangingPunct="1"/>
            <a:r>
              <a:rPr lang="en-US" b="1" dirty="0" smtClean="0"/>
              <a:t>ASPIRE Website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81400" y="1371600"/>
            <a:ext cx="8229600" cy="4302125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http://www.mtnstopshiv.org/studies/3614</a:t>
            </a:r>
          </a:p>
        </p:txBody>
      </p:sp>
      <p:pic>
        <p:nvPicPr>
          <p:cNvPr id="19460" name="Picture 4" descr="MTN LOGO_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6096000"/>
            <a:ext cx="1169988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38" y="1371600"/>
            <a:ext cx="2848708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ight Arrow 6"/>
          <p:cNvSpPr/>
          <p:nvPr/>
        </p:nvSpPr>
        <p:spPr>
          <a:xfrm>
            <a:off x="184638" y="2756916"/>
            <a:ext cx="685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759" y="2212181"/>
            <a:ext cx="6305665" cy="3500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4638" y="4267200"/>
            <a:ext cx="24823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Save time! </a:t>
            </a:r>
          </a:p>
          <a:p>
            <a:endParaRPr lang="en-US" dirty="0"/>
          </a:p>
          <a:p>
            <a:r>
              <a:rPr lang="en-US" dirty="0" smtClean="0"/>
              <a:t>CTRL-F to find guidance you’re looking for easily…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37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72315" y="381000"/>
            <a:ext cx="8382000" cy="762000"/>
          </a:xfrm>
        </p:spPr>
        <p:txBody>
          <a:bodyPr/>
          <a:lstStyle/>
          <a:p>
            <a:pPr eaLnBrk="1" hangingPunct="1"/>
            <a:r>
              <a:rPr lang="en-US" b="1" dirty="0" smtClean="0"/>
              <a:t>Atlas portal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828800"/>
            <a:ext cx="8229600" cy="4302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i="1" dirty="0" smtClean="0"/>
          </a:p>
        </p:txBody>
      </p:sp>
      <p:pic>
        <p:nvPicPr>
          <p:cNvPr id="23556" name="Picture 4" descr="MTN LOGO_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6096000"/>
            <a:ext cx="1169988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762000" y="1447800"/>
            <a:ext cx="75191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https://atlas.scharp.org/cpas/project/home/begin.view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43" y="1909465"/>
            <a:ext cx="8405745" cy="493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5613" y="304800"/>
            <a:ext cx="8382000" cy="762000"/>
          </a:xfrm>
        </p:spPr>
        <p:txBody>
          <a:bodyPr/>
          <a:lstStyle/>
          <a:p>
            <a:pPr eaLnBrk="1" hangingPunct="1"/>
            <a:r>
              <a:rPr lang="en-US" sz="4000" b="1" dirty="0" smtClean="0"/>
              <a:t>Site-to-site communications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229600" cy="4302125"/>
          </a:xfrm>
        </p:spPr>
        <p:txBody>
          <a:bodyPr/>
          <a:lstStyle/>
          <a:p>
            <a:pPr marL="609600" indent="-609600" eaLnBrk="1" hangingPunct="1"/>
            <a:r>
              <a:rPr lang="en-US" sz="2800" dirty="0" smtClean="0"/>
              <a:t>Alias lists for each staff cadre (</a:t>
            </a:r>
            <a:r>
              <a:rPr lang="en-US" sz="2800" dirty="0" err="1" smtClean="0"/>
              <a:t>IoR</a:t>
            </a:r>
            <a:r>
              <a:rPr lang="en-US" sz="2800" dirty="0" smtClean="0"/>
              <a:t>, study coordinator, clinicians, outreach, counselors, lab, pharmacy)</a:t>
            </a:r>
          </a:p>
          <a:p>
            <a:pPr marL="1047750" lvl="1" indent="-609600" eaLnBrk="1" hangingPunct="1"/>
            <a:r>
              <a:rPr lang="en-US" sz="2400" dirty="0" smtClean="0"/>
              <a:t>Please remember to let FHI know if staff members on these lists need to be updated</a:t>
            </a:r>
            <a:endParaRPr lang="en-US" sz="2400" dirty="0"/>
          </a:p>
          <a:p>
            <a:pPr marL="609600" indent="-609600" eaLnBrk="1" hangingPunct="1">
              <a:lnSpc>
                <a:spcPct val="90000"/>
              </a:lnSpc>
            </a:pPr>
            <a:endParaRPr lang="en-US" sz="2800" dirty="0" smtClean="0"/>
          </a:p>
          <a:p>
            <a:pPr marL="1047750" lvl="1" indent="-609600" eaLnBrk="1" hangingPunct="1">
              <a:lnSpc>
                <a:spcPct val="90000"/>
              </a:lnSpc>
              <a:buNone/>
            </a:pPr>
            <a:endParaRPr lang="en-US" sz="2400" dirty="0" smtClean="0"/>
          </a:p>
          <a:p>
            <a:pPr marL="609600" indent="-609600" eaLnBrk="1" hangingPunct="1">
              <a:lnSpc>
                <a:spcPct val="90000"/>
              </a:lnSpc>
            </a:pPr>
            <a:endParaRPr lang="en-US" sz="2800" dirty="0" smtClean="0"/>
          </a:p>
          <a:p>
            <a:pPr marL="1004888" lvl="1" indent="-533400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i="1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i="1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i="1" dirty="0" smtClean="0"/>
          </a:p>
        </p:txBody>
      </p:sp>
      <p:pic>
        <p:nvPicPr>
          <p:cNvPr id="26628" name="Picture 4" descr="MTN LOGO_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6096000"/>
            <a:ext cx="1169988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3" y="3856419"/>
            <a:ext cx="8410575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 smtClean="0"/>
              <a:t>Alias lists and team communication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>
                <a:hlinkClick r:id="rId3"/>
              </a:rPr>
              <a:t>m</a:t>
            </a:r>
            <a:r>
              <a:rPr lang="en-US" dirty="0" smtClean="0">
                <a:hlinkClick r:id="rId3"/>
              </a:rPr>
              <a:t>tn020mgmt@mtnstopshiv.org</a:t>
            </a:r>
            <a:endParaRPr lang="en-US" dirty="0" smtClean="0"/>
          </a:p>
          <a:p>
            <a:pPr marL="457200" lvl="1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Who: </a:t>
            </a:r>
            <a:r>
              <a:rPr lang="en-US" dirty="0" smtClean="0"/>
              <a:t>Chairs, NL, pharmacy, FHI 360, SCHARP, MTN regulatory, MTN regional physician</a:t>
            </a:r>
          </a:p>
          <a:p>
            <a:r>
              <a:rPr lang="en-US" smtClean="0">
                <a:hlinkClick r:id="rId4"/>
              </a:rPr>
              <a:t>mtn020safetymd@mtnstopshiv.org</a:t>
            </a:r>
            <a:endParaRPr lang="en-US" dirty="0" smtClean="0"/>
          </a:p>
          <a:p>
            <a:pPr marL="457200" lvl="1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Who: </a:t>
            </a:r>
            <a:r>
              <a:rPr lang="en-US" dirty="0" smtClean="0"/>
              <a:t>Katie, </a:t>
            </a:r>
            <a:r>
              <a:rPr lang="en-US" dirty="0" err="1" smtClean="0"/>
              <a:t>Devika</a:t>
            </a:r>
            <a:r>
              <a:rPr lang="en-US" dirty="0" smtClean="0"/>
              <a:t> and Ken</a:t>
            </a:r>
          </a:p>
          <a:p>
            <a:r>
              <a:rPr lang="en-US" dirty="0" smtClean="0">
                <a:hlinkClick r:id="rId5"/>
              </a:rPr>
              <a:t>mtnregulatory@mtnstopshiv.org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Who: </a:t>
            </a:r>
            <a:r>
              <a:rPr lang="en-US" dirty="0" smtClean="0"/>
              <a:t>Regulatory personnel at Pitt-CORE</a:t>
            </a:r>
          </a:p>
          <a:p>
            <a:r>
              <a:rPr lang="en-US" dirty="0">
                <a:hlinkClick r:id="rId6"/>
              </a:rPr>
              <a:t>mtnnetworklab@mtnstopshiv.org</a:t>
            </a:r>
            <a:endParaRPr lang="en-US" dirty="0"/>
          </a:p>
          <a:p>
            <a:pPr marL="57150" lvl="1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    Who</a:t>
            </a:r>
            <a:r>
              <a:rPr lang="en-US" b="1" dirty="0">
                <a:solidFill>
                  <a:schemeClr val="accent4"/>
                </a:solidFill>
              </a:rPr>
              <a:t>: </a:t>
            </a:r>
            <a:r>
              <a:rPr lang="en-US" dirty="0" smtClean="0"/>
              <a:t>Ted, Lorna, Wayne and Charlene </a:t>
            </a:r>
            <a:endParaRPr lang="en-US" dirty="0"/>
          </a:p>
          <a:p>
            <a:pPr marL="5715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77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1497</TotalTime>
  <Words>210</Words>
  <Application>Microsoft Office PowerPoint</Application>
  <PresentationFormat>On-screen Show (4:3)</PresentationFormat>
  <Paragraphs>44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ASPIRE Resources and Communications </vt:lpstr>
      <vt:lpstr>MTN Website</vt:lpstr>
      <vt:lpstr>MTN Website</vt:lpstr>
      <vt:lpstr>MTN Website</vt:lpstr>
      <vt:lpstr>ASPIRE Website</vt:lpstr>
      <vt:lpstr>ASPIRE Website</vt:lpstr>
      <vt:lpstr>Atlas portal</vt:lpstr>
      <vt:lpstr>Site-to-site communications</vt:lpstr>
      <vt:lpstr>Alias lists and team communication</vt:lpstr>
    </vt:vector>
  </TitlesOfParts>
  <Company>MTN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Microbicides 2008</dc:title>
  <dc:creator>rullcm</dc:creator>
  <cp:lastModifiedBy>Kat Richards</cp:lastModifiedBy>
  <cp:revision>162</cp:revision>
  <dcterms:created xsi:type="dcterms:W3CDTF">2008-01-29T12:38:48Z</dcterms:created>
  <dcterms:modified xsi:type="dcterms:W3CDTF">2013-01-02T17:54:14Z</dcterms:modified>
</cp:coreProperties>
</file>